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7" roundtripDataSignature="AMtx7mhT+aIt8enPhCu+hQ+LHKEqdpiF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22" Type="http://schemas.openxmlformats.org/officeDocument/2006/relationships/font" Target="fonts/Montserrat-boldItalic.fntdata"/><Relationship Id="rId21" Type="http://schemas.openxmlformats.org/officeDocument/2006/relationships/font" Target="fonts/Montserrat-italic.fntdata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Roboto-regular.fntdata"/><Relationship Id="rId14" Type="http://schemas.openxmlformats.org/officeDocument/2006/relationships/slide" Target="slides/slide10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Montserrat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394cbf91dd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394cbf91d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394cbf91dd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1394cbf91d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94cbf91dd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394cbf91d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394cbf91dd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394cbf91d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анорамная фотография с подписью">
  <p:cSld name="Панорамная фотография с подписью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4" name="Google Shape;94;p19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19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2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ри колонки">
  <p:cSld name="Три колонки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1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21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21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21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1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21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1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толбец с тремя рисунками">
  <p:cSld name="Столбец с тремя рисунками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22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19" name="Google Shape;119;p22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2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22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2" name="Google Shape;122;p22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22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22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125" name="Google Shape;125;p22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22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2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 rot="5400000">
            <a:off x="1679576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0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11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12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12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12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1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indent="-320040" lvl="1" marL="91440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1.xml"/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7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7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7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AAA7BA">
                  <a:alpha val="6666"/>
                </a:srgbClr>
              </a:gs>
              <a:gs pos="36000">
                <a:srgbClr val="AAA7BA">
                  <a:alpha val="5882"/>
                </a:srgbClr>
              </a:gs>
              <a:gs pos="69000">
                <a:srgbClr val="AAA7BA">
                  <a:alpha val="0"/>
                </a:srgbClr>
              </a:gs>
              <a:gs pos="100000">
                <a:srgbClr val="AAA7BA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" name="Google Shape;9;p7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7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470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7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2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gif"/><Relationship Id="rId4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9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28.png"/><Relationship Id="rId5" Type="http://schemas.openxmlformats.org/officeDocument/2006/relationships/image" Target="../media/image12.jpg"/><Relationship Id="rId6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ensoriumxr.com/ru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jpg"/><Relationship Id="rId4" Type="http://schemas.openxmlformats.org/officeDocument/2006/relationships/image" Target="../media/image20.jpg"/><Relationship Id="rId5" Type="http://schemas.openxmlformats.org/officeDocument/2006/relationships/image" Target="../media/image22.jpg"/><Relationship Id="rId6" Type="http://schemas.openxmlformats.org/officeDocument/2006/relationships/image" Target="../media/image26.jpg"/><Relationship Id="rId7" Type="http://schemas.openxmlformats.org/officeDocument/2006/relationships/image" Target="../media/image2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>
            <p:ph type="ctrTitle"/>
          </p:nvPr>
        </p:nvSpPr>
        <p:spPr>
          <a:xfrm>
            <a:off x="4560425" y="2091418"/>
            <a:ext cx="7481104" cy="2675164"/>
          </a:xfrm>
          <a:prstGeom prst="rect">
            <a:avLst/>
          </a:prstGeom>
          <a:solidFill>
            <a:srgbClr val="00AEFF">
              <a:alpha val="4235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entury Gothic"/>
              <a:buNone/>
            </a:pPr>
            <a:r>
              <a:rPr b="1" lang="ru-RU" sz="3600">
                <a:solidFill>
                  <a:schemeClr val="lt1"/>
                </a:solidFill>
              </a:rPr>
              <a:t>Будущее российского метавёрса</a:t>
            </a:r>
            <a:br>
              <a:rPr b="1" lang="ru-RU" sz="3600">
                <a:solidFill>
                  <a:schemeClr val="lt1"/>
                </a:solidFill>
              </a:rPr>
            </a:br>
            <a:r>
              <a:rPr b="1" lang="ru-RU" sz="3200">
                <a:solidFill>
                  <a:schemeClr val="lt1"/>
                </a:solidFill>
              </a:rPr>
              <a:t>Индустриальная метавселенная</a:t>
            </a:r>
            <a:endParaRPr b="1" sz="3200">
              <a:solidFill>
                <a:schemeClr val="lt1"/>
              </a:solidFill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705" y="789972"/>
            <a:ext cx="4185213" cy="418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263705" y="5144698"/>
            <a:ext cx="6099900" cy="1262100"/>
          </a:xfrm>
          <a:prstGeom prst="rect">
            <a:avLst/>
          </a:prstGeom>
          <a:solidFill>
            <a:srgbClr val="B1C5D7">
              <a:alpha val="42745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2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Спикер: Мироненко Сергей </a:t>
            </a:r>
            <a:endParaRPr sz="1800">
              <a:solidFill>
                <a:schemeClr val="lt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Архитектор первой индустриальной метавселенной Основатель венчурного фонда Sense Capital</a:t>
            </a:r>
            <a:endParaRPr b="1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394cbf91dd_0_25"/>
          <p:cNvSpPr txBox="1"/>
          <p:nvPr>
            <p:ph type="title"/>
          </p:nvPr>
        </p:nvSpPr>
        <p:spPr>
          <a:xfrm>
            <a:off x="1189650" y="452725"/>
            <a:ext cx="9812700" cy="60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chemeClr val="lt1"/>
                </a:solidFill>
              </a:rPr>
              <a:t>КОНТАКТЫ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222" name="Google Shape;222;g1394cbf91dd_0_25"/>
          <p:cNvSpPr txBox="1"/>
          <p:nvPr>
            <p:ph idx="1" type="body"/>
          </p:nvPr>
        </p:nvSpPr>
        <p:spPr>
          <a:xfrm>
            <a:off x="2146275" y="1952975"/>
            <a:ext cx="3143100" cy="52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600"/>
              <a:t>Немного обо мне</a:t>
            </a:r>
            <a:endParaRPr b="1" sz="2600"/>
          </a:p>
        </p:txBody>
      </p:sp>
      <p:pic>
        <p:nvPicPr>
          <p:cNvPr id="223" name="Google Shape;223;g1394cbf91dd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6200" y="2579050"/>
            <a:ext cx="3143250" cy="31432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1394cbf91dd_0_25"/>
          <p:cNvSpPr txBox="1"/>
          <p:nvPr>
            <p:ph idx="1" type="body"/>
          </p:nvPr>
        </p:nvSpPr>
        <p:spPr>
          <a:xfrm>
            <a:off x="6368975" y="1952975"/>
            <a:ext cx="4036500" cy="526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77500"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2600"/>
              <a:t>Узнать подробнее о проекте</a:t>
            </a:r>
            <a:endParaRPr b="1"/>
          </a:p>
        </p:txBody>
      </p:sp>
      <p:pic>
        <p:nvPicPr>
          <p:cNvPr id="225" name="Google Shape;225;g1394cbf91dd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5600" y="2579050"/>
            <a:ext cx="314325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ru-RU" sz="3200">
                <a:solidFill>
                  <a:schemeClr val="lt1"/>
                </a:solidFill>
              </a:rPr>
              <a:t>Метавселенные</a:t>
            </a:r>
            <a:endParaRPr b="1" sz="3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ru-RU" sz="3200">
                <a:solidFill>
                  <a:schemeClr val="lt1"/>
                </a:solidFill>
              </a:rPr>
              <a:t>Понятие. Применение. </a:t>
            </a:r>
            <a:r>
              <a:rPr b="1" lang="ru-RU" sz="3200">
                <a:solidFill>
                  <a:schemeClr val="lt1"/>
                </a:solidFill>
              </a:rPr>
              <a:t>Количество.</a:t>
            </a:r>
            <a:endParaRPr/>
          </a:p>
        </p:txBody>
      </p:sp>
      <p:sp>
        <p:nvSpPr>
          <p:cNvPr id="155" name="Google Shape;155;p2"/>
          <p:cNvSpPr txBox="1"/>
          <p:nvPr>
            <p:ph idx="1" type="body"/>
          </p:nvPr>
        </p:nvSpPr>
        <p:spPr>
          <a:xfrm>
            <a:off x="236275" y="1912550"/>
            <a:ext cx="71829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 sz="1800"/>
              <a:t>Метавселенная</a:t>
            </a:r>
            <a:r>
              <a:rPr b="1" lang="ru-RU" sz="1800"/>
              <a:t> </a:t>
            </a:r>
            <a:r>
              <a:rPr b="1" lang="ru-RU" sz="1800">
                <a:latin typeface="Times New Roman"/>
                <a:ea typeface="Times New Roman"/>
                <a:cs typeface="Times New Roman"/>
                <a:sym typeface="Times New Roman"/>
              </a:rPr>
              <a:t>(metaverse)</a:t>
            </a:r>
            <a:r>
              <a:rPr b="1" lang="ru-RU" sz="1800"/>
              <a:t> </a:t>
            </a:r>
            <a:r>
              <a:rPr lang="ru-RU" sz="1800"/>
              <a:t>—</a:t>
            </a:r>
            <a:r>
              <a:rPr b="1" lang="ru-RU" sz="1800"/>
              <a:t> </a:t>
            </a:r>
            <a:r>
              <a:rPr lang="ru-RU" sz="1800"/>
              <a:t>это сеть цифровых миров, которая объединяет физическую, дополненную и виртуальную реальности.</a:t>
            </a:r>
            <a:r>
              <a:rPr b="1" lang="ru-RU" sz="1800"/>
              <a:t> </a:t>
            </a:r>
            <a:endParaRPr b="1" sz="1800"/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 sz="1800"/>
              <a:t>В метавселенной должна присутствовать </a:t>
            </a:r>
            <a:r>
              <a:rPr b="1" lang="ru-RU" sz="1800"/>
              <a:t>полноценная экономическая система </a:t>
            </a:r>
            <a:r>
              <a:rPr lang="ru-RU" sz="1800"/>
              <a:t>(современный тренд строит такую систему на блокчейне)</a:t>
            </a:r>
            <a:r>
              <a:rPr lang="ru-RU" sz="1800"/>
              <a:t>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 sz="600"/>
          </a:p>
          <a:p>
            <a:pPr indent="-2413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 sz="1800"/>
              <a:t>Метавселенная предлагает пользователям виртуальную версию жизни - </a:t>
            </a:r>
            <a:r>
              <a:rPr lang="ru-RU" sz="1800"/>
              <a:t>учиться, ходить на концерты, заниматься спортом, покупать недвижимость, зарабатывать и тратить криптовалюту.</a:t>
            </a:r>
            <a:endParaRPr sz="1800"/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1"/>
          </a:p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/>
              <a:t>В данный момент в мире насчитывается несколько </a:t>
            </a:r>
            <a:endParaRPr b="1"/>
          </a:p>
          <a:p>
            <a:pPr indent="-241300" lvl="0" marL="342900" rtl="0" algn="ctr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 sz="2100"/>
              <a:t>десятков метавселенных.</a:t>
            </a:r>
            <a:endParaRPr b="1" sz="2100"/>
          </a:p>
        </p:txBody>
      </p:sp>
      <p:pic>
        <p:nvPicPr>
          <p:cNvPr id="156" name="Google Shape;156;p2"/>
          <p:cNvPicPr preferRelativeResize="0"/>
          <p:nvPr/>
        </p:nvPicPr>
        <p:blipFill rotWithShape="1">
          <a:blip r:embed="rId3">
            <a:alphaModFix/>
          </a:blip>
          <a:srcRect b="0" l="4573" r="6616" t="0"/>
          <a:stretch/>
        </p:blipFill>
        <p:spPr>
          <a:xfrm>
            <a:off x="8351025" y="1979862"/>
            <a:ext cx="3664625" cy="240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927" y="4512145"/>
            <a:ext cx="3959201" cy="2218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>
            <p:ph type="title"/>
          </p:nvPr>
        </p:nvSpPr>
        <p:spPr>
          <a:xfrm>
            <a:off x="646100" y="452722"/>
            <a:ext cx="9404700" cy="8517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ru-RU" sz="3200">
                <a:solidFill>
                  <a:schemeClr val="lt1"/>
                </a:solidFill>
              </a:rPr>
              <a:t>Российские метавселенные. Какие они?</a:t>
            </a:r>
            <a:endParaRPr/>
          </a:p>
        </p:txBody>
      </p:sp>
      <p:sp>
        <p:nvSpPr>
          <p:cNvPr id="163" name="Google Shape;163;p3"/>
          <p:cNvSpPr txBox="1"/>
          <p:nvPr>
            <p:ph idx="1" type="body"/>
          </p:nvPr>
        </p:nvSpPr>
        <p:spPr>
          <a:xfrm>
            <a:off x="4854588" y="1559550"/>
            <a:ext cx="7337400" cy="365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/>
              <a:t>   В России метавёрсы только начинают зарождаться.</a:t>
            </a:r>
            <a:r>
              <a:rPr b="1" lang="ru-RU"/>
              <a:t>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/>
              <a:t>Все чаще создаются платформы, большая часть из которых - компьютерные игры. В их основе - развлечение, креатив и самовыражение. </a:t>
            </a:r>
            <a:br>
              <a:rPr b="1" lang="ru-RU"/>
            </a:br>
            <a:br>
              <a:rPr b="1" lang="ru-RU"/>
            </a:br>
            <a:r>
              <a:rPr b="1" lang="ru-RU"/>
              <a:t>   Говоря о перспективах развития метавселенных в России и вхождении в них отечественного бизнеса, можно предположить, что развитие обязательно произойдет, но сам путь будет долгим.</a:t>
            </a:r>
            <a:endParaRPr b="1"/>
          </a:p>
        </p:txBody>
      </p:sp>
      <p:pic>
        <p:nvPicPr>
          <p:cNvPr id="164" name="Google Shape;16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100" y="1526300"/>
            <a:ext cx="3957808" cy="222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4">
            <a:alphaModFix/>
          </a:blip>
          <a:srcRect b="15023" l="4271" r="7839" t="0"/>
          <a:stretch/>
        </p:blipFill>
        <p:spPr>
          <a:xfrm>
            <a:off x="369387" y="4456075"/>
            <a:ext cx="4511226" cy="227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"/>
          <p:cNvPicPr preferRelativeResize="0"/>
          <p:nvPr/>
        </p:nvPicPr>
        <p:blipFill rotWithShape="1">
          <a:blip r:embed="rId5">
            <a:alphaModFix/>
          </a:blip>
          <a:srcRect b="21114" l="19351" r="9504" t="4772"/>
          <a:stretch/>
        </p:blipFill>
        <p:spPr>
          <a:xfrm>
            <a:off x="6058475" y="4481375"/>
            <a:ext cx="4813379" cy="222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1394cbf91dd_0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0750"/>
            <a:ext cx="12192001" cy="528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394cbf91dd_0_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96650" y="3949775"/>
            <a:ext cx="865074" cy="77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g1394cbf91dd_0_39"/>
          <p:cNvSpPr txBox="1"/>
          <p:nvPr>
            <p:ph type="title"/>
          </p:nvPr>
        </p:nvSpPr>
        <p:spPr>
          <a:xfrm>
            <a:off x="3174750" y="5379625"/>
            <a:ext cx="5756100" cy="142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ru-RU" sz="1900">
                <a:solidFill>
                  <a:schemeClr val="lt1"/>
                </a:solidFill>
                <a:highlight>
                  <a:schemeClr val="lt1"/>
                </a:highlight>
              </a:rPr>
              <a:t>                </a:t>
            </a:r>
            <a:r>
              <a:rPr b="1" lang="ru-RU" sz="1900">
                <a:solidFill>
                  <a:schemeClr val="lt1"/>
                </a:solidFill>
                <a:highlight>
                  <a:srgbClr val="1C4587"/>
                </a:highlight>
              </a:rPr>
              <a:t>Российские метавселенные</a:t>
            </a:r>
            <a:endParaRPr b="1" sz="2900">
              <a:highlight>
                <a:srgbClr val="1C4587"/>
              </a:highlight>
            </a:endParaRPr>
          </a:p>
        </p:txBody>
      </p:sp>
      <p:pic>
        <p:nvPicPr>
          <p:cNvPr id="174" name="Google Shape;174;g1394cbf91dd_0_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750" y="5929674"/>
            <a:ext cx="2480975" cy="64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1394cbf91dd_0_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08900" y="5751675"/>
            <a:ext cx="1110474" cy="9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394cbf91dd_0_34"/>
          <p:cNvSpPr txBox="1"/>
          <p:nvPr>
            <p:ph idx="1" type="body"/>
          </p:nvPr>
        </p:nvSpPr>
        <p:spPr>
          <a:xfrm>
            <a:off x="0" y="1304425"/>
            <a:ext cx="9221700" cy="56169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На российском рынке представлено всего 2 метавселенных:</a:t>
            </a:r>
            <a:endParaRPr b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200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AutoNum type="arabicPeriod"/>
            </a:pPr>
            <a:r>
              <a:rPr b="1" lang="ru-RU"/>
              <a:t>Sense Tower - проект Мироненко Сергея</a:t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«Мы создаем первую в мире ИНДУСТРИАЛЬНУЮ метавселенную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для предпринимателей в основе которой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трудовая и образовательная деятельности»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Целевая аудитория - </a:t>
            </a: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резиденты, предприниматели, приглашённые гости.  </a:t>
            </a:r>
            <a:br>
              <a:rPr lang="ru-RU" sz="1700">
                <a:latin typeface="Montserrat"/>
                <a:ea typeface="Montserrat"/>
                <a:cs typeface="Montserrat"/>
                <a:sym typeface="Montserrat"/>
              </a:rPr>
            </a:b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/>
              <a:t>Направление - </a:t>
            </a: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метавселенная, которая дает возможность для предпринимательской деятельности - быстрого и легкого заключения сделок с использованием блокчейн технологий и смарт контрактов, проведения культурно-массовых мероприятий, выставок, экспозиций, предметов цифрового искусства NFT.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700">
                <a:latin typeface="Montserrat"/>
                <a:ea typeface="Montserrat"/>
                <a:cs typeface="Montserrat"/>
                <a:sym typeface="Montserrat"/>
              </a:rPr>
              <a:t>Опубликован на Side Ques</a:t>
            </a:r>
            <a:r>
              <a:rPr b="1" lang="ru-RU" sz="1800"/>
              <a:t>t</a:t>
            </a:r>
            <a:endParaRPr b="1" sz="810"/>
          </a:p>
        </p:txBody>
      </p:sp>
      <p:sp>
        <p:nvSpPr>
          <p:cNvPr id="181" name="Google Shape;181;g1394cbf91dd_0_34"/>
          <p:cNvSpPr txBox="1"/>
          <p:nvPr>
            <p:ph type="title"/>
          </p:nvPr>
        </p:nvSpPr>
        <p:spPr>
          <a:xfrm>
            <a:off x="646100" y="452722"/>
            <a:ext cx="9404700" cy="8517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ru-RU" sz="3200">
                <a:solidFill>
                  <a:schemeClr val="lt1"/>
                </a:solidFill>
              </a:rPr>
              <a:t>Российские метавселенные.</a:t>
            </a:r>
            <a:endParaRPr/>
          </a:p>
        </p:txBody>
      </p:sp>
      <p:pic>
        <p:nvPicPr>
          <p:cNvPr id="182" name="Google Shape;182;g1394cbf91dd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25038" y="1670250"/>
            <a:ext cx="1323200" cy="119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394cbf91dd_0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12075" y="1304425"/>
            <a:ext cx="2941275" cy="541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394cbf91dd_0_84"/>
          <p:cNvSpPr txBox="1"/>
          <p:nvPr>
            <p:ph idx="1" type="body"/>
          </p:nvPr>
        </p:nvSpPr>
        <p:spPr>
          <a:xfrm>
            <a:off x="159825" y="1566050"/>
            <a:ext cx="8032500" cy="52071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49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"/>
              <a:buAutoNum type="arabicPeriod"/>
            </a:pPr>
            <a:r>
              <a:t/>
            </a:r>
            <a:endParaRPr/>
          </a:p>
          <a:p>
            <a:pPr indent="-32004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AutoNum type="arabicPeriod"/>
            </a:pPr>
            <a:r>
              <a:rPr b="1" lang="ru-RU">
                <a:uFill>
                  <a:noFill/>
                </a:uFill>
                <a:hlinkClick r:id="rId3"/>
              </a:rPr>
              <a:t>S</a:t>
            </a:r>
            <a:r>
              <a:rPr b="1" lang="ru-RU"/>
              <a:t>ensorium - проект Михаила Прохорова 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«Мы создаем эту вселенную, чтобы наши пользователи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могли свободно общаться, творить, переизобретать себя и 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проживать альтернативные жизненные сценарии»*.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Целевая аудитория -</a:t>
            </a: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 пользователи.</a:t>
            </a:r>
            <a:br>
              <a:rPr lang="ru-RU" sz="1700">
                <a:latin typeface="Montserrat"/>
                <a:ea typeface="Montserrat"/>
                <a:cs typeface="Montserrat"/>
                <a:sym typeface="Montserrat"/>
              </a:rPr>
            </a:b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/>
              <a:t>Направление - </a:t>
            </a: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метавселенная, в которую входит множество тематических миров, в которой будут проходить концерты и мероприятия, и в любое время пользователи смогут найти себе место, занятие и друзей.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700">
                <a:latin typeface="Montserrat"/>
                <a:ea typeface="Montserrat"/>
                <a:cs typeface="Montserrat"/>
                <a:sym typeface="Montserrat"/>
              </a:rPr>
              <a:t>Это онлайн платформа с добавлением VR.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1310"/>
              <a:t>*Взято с сайта https://maff.io/sensorium_galaxy/</a:t>
            </a:r>
            <a:endParaRPr b="1" sz="131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g1394cbf91dd_0_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1925" y="1771625"/>
            <a:ext cx="2534775" cy="65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1394cbf91dd_0_84"/>
          <p:cNvSpPr txBox="1"/>
          <p:nvPr>
            <p:ph type="title"/>
          </p:nvPr>
        </p:nvSpPr>
        <p:spPr>
          <a:xfrm>
            <a:off x="646100" y="452722"/>
            <a:ext cx="9404700" cy="851700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ru-RU" sz="3200">
                <a:solidFill>
                  <a:schemeClr val="lt1"/>
                </a:solidFill>
              </a:rPr>
              <a:t>Российские метавселенные.</a:t>
            </a:r>
            <a:endParaRPr/>
          </a:p>
        </p:txBody>
      </p:sp>
      <p:pic>
        <p:nvPicPr>
          <p:cNvPr id="191" name="Google Shape;191;g1394cbf91dd_0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1651" y="1779237"/>
            <a:ext cx="3296050" cy="248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394cbf91dd_0_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731650" y="4435075"/>
            <a:ext cx="3296051" cy="197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ru-RU" sz="3200">
                <a:solidFill>
                  <a:schemeClr val="lt1"/>
                </a:solidFill>
              </a:rPr>
              <a:t>SENSE TOWER - первая в мире индустриальная метавселенная</a:t>
            </a:r>
            <a:endParaRPr b="1" sz="3200">
              <a:solidFill>
                <a:schemeClr val="lt1"/>
              </a:solidFill>
            </a:endParaRPr>
          </a:p>
        </p:txBody>
      </p:sp>
      <p:sp>
        <p:nvSpPr>
          <p:cNvPr id="198" name="Google Shape;198;p4"/>
          <p:cNvSpPr txBox="1"/>
          <p:nvPr>
            <p:ph idx="1" type="body"/>
          </p:nvPr>
        </p:nvSpPr>
        <p:spPr>
          <a:xfrm>
            <a:off x="1103300" y="2052926"/>
            <a:ext cx="8946600" cy="45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b="1" lang="ru-RU"/>
              <a:t>Старт проекта МАРТ 2022 год, 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1" lang="ru-RU"/>
              <a:t>Текущая оценка 300 млн рублей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br>
              <a:rPr lang="ru-RU"/>
            </a:br>
            <a:r>
              <a:rPr b="1" lang="ru-RU"/>
              <a:t>На сегодняшний день имеет:</a:t>
            </a:r>
            <a:endParaRPr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ct val="81025"/>
              <a:buChar char="❖"/>
            </a:pPr>
            <a:r>
              <a:rPr b="1" lang="ru-RU" sz="2108"/>
              <a:t>50+ квалифицированных пользователей</a:t>
            </a:r>
            <a:endParaRPr b="1" sz="2108"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ct val="81025"/>
              <a:buChar char="❖"/>
            </a:pPr>
            <a:r>
              <a:rPr b="1" lang="ru-RU" sz="2108"/>
              <a:t>100+ заключенных сделок</a:t>
            </a:r>
            <a:endParaRPr b="1" sz="2108"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ct val="81025"/>
              <a:buChar char="❖"/>
            </a:pPr>
            <a:r>
              <a:rPr b="1" lang="ru-RU" sz="2108"/>
              <a:t>300+ посещений в неделю</a:t>
            </a:r>
            <a:endParaRPr b="1" sz="2108"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ct val="81025"/>
              <a:buChar char="❖"/>
            </a:pPr>
            <a:r>
              <a:rPr b="1" lang="ru-RU" sz="2108"/>
              <a:t>Еженедельный цикл обновления продукта</a:t>
            </a:r>
            <a:endParaRPr b="1" sz="2108"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ct val="81025"/>
              <a:buChar char="❖"/>
            </a:pPr>
            <a:r>
              <a:rPr b="1" lang="ru-RU" sz="2108"/>
              <a:t>Свой Бизнес клуб МЕТА предпринимателей </a:t>
            </a:r>
            <a:endParaRPr b="1" sz="2108"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ct val="81025"/>
              <a:buChar char="❖"/>
            </a:pPr>
            <a:r>
              <a:rPr b="1" lang="ru-RU" sz="2108"/>
              <a:t>Несколько собственных NFT коллекций</a:t>
            </a:r>
            <a:endParaRPr b="1" sz="2108"/>
          </a:p>
          <a:p>
            <a:pPr indent="-349250" lvl="0" marL="342900" rtl="0" algn="l">
              <a:spcBef>
                <a:spcPts val="1000"/>
              </a:spcBef>
              <a:spcAft>
                <a:spcPts val="0"/>
              </a:spcAft>
              <a:buSzPct val="81025"/>
              <a:buChar char="❖"/>
            </a:pPr>
            <a:r>
              <a:rPr b="1" lang="ru-RU" sz="2108"/>
              <a:t>Своя галерея для презентации NFT Арт-работ</a:t>
            </a:r>
            <a:endParaRPr b="1" sz="2108"/>
          </a:p>
          <a:p>
            <a:pPr indent="-342900" lvl="0" marL="342900" rtl="0" algn="l">
              <a:spcBef>
                <a:spcPts val="1000"/>
              </a:spcBef>
              <a:spcAft>
                <a:spcPts val="0"/>
              </a:spcAft>
              <a:buSzPct val="75897"/>
              <a:buFont typeface="Noto Sans Symbols"/>
              <a:buChar char="❖"/>
            </a:pPr>
            <a:r>
              <a:rPr b="1" lang="ru-RU" sz="2108"/>
              <a:t>В продаже 50 пространств из 1300 предусмотренных Блокчейном</a:t>
            </a:r>
            <a:r>
              <a:rPr lang="ru-RU"/>
              <a:t> </a:t>
            </a:r>
            <a:endParaRPr/>
          </a:p>
          <a:p>
            <a:pPr indent="-248920" lvl="0" marL="342900" rtl="0" algn="l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/>
          </a:p>
        </p:txBody>
      </p:sp>
      <p:pic>
        <p:nvPicPr>
          <p:cNvPr id="199" name="Google Shape;199;p4"/>
          <p:cNvPicPr preferRelativeResize="0"/>
          <p:nvPr/>
        </p:nvPicPr>
        <p:blipFill rotWithShape="1">
          <a:blip r:embed="rId3">
            <a:alphaModFix/>
          </a:blip>
          <a:srcRect b="17143" l="6235" r="9496" t="0"/>
          <a:stretch/>
        </p:blipFill>
        <p:spPr>
          <a:xfrm>
            <a:off x="7433700" y="2024375"/>
            <a:ext cx="4439424" cy="349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 b="0" l="11504" r="0" t="0"/>
          <a:stretch/>
        </p:blipFill>
        <p:spPr>
          <a:xfrm>
            <a:off x="349375" y="528925"/>
            <a:ext cx="3187251" cy="288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5"/>
          <p:cNvPicPr preferRelativeResize="0"/>
          <p:nvPr/>
        </p:nvPicPr>
        <p:blipFill rotWithShape="1">
          <a:blip r:embed="rId4">
            <a:alphaModFix/>
          </a:blip>
          <a:srcRect b="-4362" l="0" r="-2753" t="0"/>
          <a:stretch/>
        </p:blipFill>
        <p:spPr>
          <a:xfrm>
            <a:off x="7427275" y="528925"/>
            <a:ext cx="4764724" cy="3003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81125" y="528925"/>
            <a:ext cx="3601648" cy="288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8449" y="3662075"/>
            <a:ext cx="4160374" cy="256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5"/>
          <p:cNvPicPr preferRelativeResize="0"/>
          <p:nvPr/>
        </p:nvPicPr>
        <p:blipFill rotWithShape="1">
          <a:blip r:embed="rId7">
            <a:alphaModFix/>
          </a:blip>
          <a:srcRect b="12818" l="0" r="0" t="19288"/>
          <a:stretch/>
        </p:blipFill>
        <p:spPr>
          <a:xfrm>
            <a:off x="1204075" y="3662075"/>
            <a:ext cx="4608084" cy="256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 txBox="1"/>
          <p:nvPr>
            <p:ph type="title"/>
          </p:nvPr>
        </p:nvSpPr>
        <p:spPr>
          <a:xfrm>
            <a:off x="646100" y="452725"/>
            <a:ext cx="9404700" cy="877500"/>
          </a:xfrm>
          <a:prstGeom prst="rect">
            <a:avLst/>
          </a:prstGeom>
          <a:solidFill>
            <a:schemeClr val="l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</a:pPr>
            <a:r>
              <a:rPr b="1" lang="ru-RU" sz="3600">
                <a:solidFill>
                  <a:schemeClr val="lt1"/>
                </a:solidFill>
              </a:rPr>
              <a:t>К чему мы идём?</a:t>
            </a:r>
            <a:endParaRPr sz="4600"/>
          </a:p>
        </p:txBody>
      </p:sp>
      <p:sp>
        <p:nvSpPr>
          <p:cNvPr id="214" name="Google Shape;214;p6"/>
          <p:cNvSpPr txBox="1"/>
          <p:nvPr>
            <p:ph idx="1" type="body"/>
          </p:nvPr>
        </p:nvSpPr>
        <p:spPr>
          <a:xfrm>
            <a:off x="751950" y="1478375"/>
            <a:ext cx="7013400" cy="47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-30632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2000"/>
              <a:buChar char="●"/>
            </a:pPr>
            <a:r>
              <a:rPr b="1" lang="ru-RU"/>
              <a:t>У</a:t>
            </a:r>
            <a:r>
              <a:rPr b="1" lang="ru-RU"/>
              <a:t>величивается к</a:t>
            </a:r>
            <a:r>
              <a:rPr b="1" lang="ru-RU"/>
              <a:t>оличество мета-пользователей </a:t>
            </a:r>
            <a:endParaRPr b="1"/>
          </a:p>
          <a:p>
            <a:pPr indent="-30632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2000"/>
              <a:buChar char="●"/>
            </a:pPr>
            <a:r>
              <a:rPr b="1" lang="ru-RU"/>
              <a:t>Происходит более широкая интеграция VR-решений в бизнес-процессы, образование и промышленность </a:t>
            </a:r>
            <a:endParaRPr b="1"/>
          </a:p>
          <a:p>
            <a:pPr indent="-30632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2000"/>
              <a:buChar char="●"/>
            </a:pPr>
            <a:r>
              <a:rPr b="1" lang="ru-RU"/>
              <a:t>Растет VR-опыт пользователей</a:t>
            </a:r>
            <a:endParaRPr b="1"/>
          </a:p>
          <a:p>
            <a:pPr indent="-30632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2000"/>
              <a:buChar char="●"/>
            </a:pPr>
            <a:r>
              <a:rPr b="1" lang="ru-RU"/>
              <a:t>Совершенствуется качество и удобство самих устройств </a:t>
            </a:r>
            <a:endParaRPr b="1"/>
          </a:p>
          <a:p>
            <a:pPr indent="-30632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2000"/>
              <a:buChar char="●"/>
            </a:pPr>
            <a:r>
              <a:rPr b="1" lang="ru-RU"/>
              <a:t>Идет процесс монетизации бедных стран</a:t>
            </a:r>
            <a:endParaRPr b="1"/>
          </a:p>
          <a:p>
            <a:pPr indent="-30632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2000"/>
              <a:buChar char="●"/>
            </a:pPr>
            <a:r>
              <a:rPr b="1" lang="ru-RU"/>
              <a:t>Увеличивается количество продаж устройств </a:t>
            </a:r>
            <a:endParaRPr b="1"/>
          </a:p>
          <a:p>
            <a:pPr indent="-30632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2000"/>
              <a:buChar char="●"/>
            </a:pPr>
            <a:r>
              <a:rPr b="1" lang="ru-RU"/>
              <a:t>Происходит вытеснение трехмерным интернетом, двухмерного</a:t>
            </a:r>
            <a:endParaRPr b="1"/>
          </a:p>
          <a:p>
            <a:pPr indent="-306324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72000"/>
              <a:buChar char="●"/>
            </a:pPr>
            <a:r>
              <a:rPr b="1" lang="ru-RU"/>
              <a:t>Идет стремительный рост и развитие рынка дополненной и виртуальной реальности</a:t>
            </a:r>
            <a:endParaRPr b="1"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9450" y="2052925"/>
            <a:ext cx="3778500" cy="33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 txBox="1"/>
          <p:nvPr/>
        </p:nvSpPr>
        <p:spPr>
          <a:xfrm>
            <a:off x="7983700" y="5381400"/>
            <a:ext cx="351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Прогноз поставок шлемов дополненной/виртуальной реальности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Ион">
  <a:themeElements>
    <a:clrScheme name="Синий и зеленый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2022-09-12T13:42:24Z</dcterms:created>
  <dc:creator>Андрей Симак</dc:creator>
</cp:coreProperties>
</file>